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04" d="100"/>
          <a:sy n="104" d="100"/>
        </p:scale>
        <p:origin x="-864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printerSettings" Target="printerSettings/printerSettings1.bin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157319"/>
            <a:ext cx="8915400" cy="87782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034553"/>
            <a:ext cx="8001000" cy="3823447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608" tIns="91440" rIns="274320" bIns="91440" rtlCol="0" anchor="t" anchorCtr="0">
            <a:normAutofit/>
          </a:bodyPr>
          <a:lstStyle>
            <a:lvl1pPr marL="0" indent="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86F1C-4E3F-0C48-8E8F-97EB9D303679}" type="datetimeFigureOut">
              <a:rPr lang="en-US" smtClean="0"/>
              <a:t>8/28/14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219A2-BA42-7548-84E0-BE732ABC0BF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24712"/>
            <a:ext cx="8915400" cy="914400"/>
          </a:xfrm>
          <a:solidFill>
            <a:schemeClr val="tx2"/>
          </a:solidFill>
        </p:spPr>
        <p:txBody>
          <a:bodyPr vert="horz" lIns="1188720" tIns="45720" rIns="274320" bIns="45720" rtlCol="0" anchor="ctr">
            <a:norm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487987" y="2048256"/>
            <a:ext cx="3427413" cy="4206240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2039112"/>
            <a:ext cx="4572000" cy="4224528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608" tIns="274320" rIns="274320" bIns="274320" rtlCol="0" anchor="t" anchorCtr="0">
            <a:normAutofit/>
          </a:bodyPr>
          <a:lstStyle>
            <a:lvl1pPr marL="0" indent="0"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</p:spPr>
        <p:txBody>
          <a:bodyPr/>
          <a:lstStyle/>
          <a:p>
            <a:fld id="{E5D86F1C-4E3F-0C48-8E8F-97EB9D303679}" type="datetimeFigureOut">
              <a:rPr lang="en-US" smtClean="0"/>
              <a:t>8/28/14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219A2-BA42-7548-84E0-BE732ABC0BF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</p:spPr>
        <p:txBody>
          <a:bodyPr tIns="137160" bIns="137160" anchor="b" anchorCtr="0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02305"/>
            <a:ext cx="8001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608" tIns="137160" rIns="274320" bIns="137160" rtlCol="0" anchor="t" anchorCtr="0">
            <a:normAutofit/>
          </a:bodyPr>
          <a:lstStyle>
            <a:lvl1pPr marL="0" indent="0" algn="l" defTabSz="914400" rtl="0" eaLnBrk="1" latinLnBrk="0" hangingPunct="1">
              <a:spcBef>
                <a:spcPts val="300"/>
              </a:spcBef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86F1C-4E3F-0C48-8E8F-97EB9D303679}" type="datetimeFigureOut">
              <a:rPr lang="en-US" smtClean="0"/>
              <a:t>8/28/14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7988300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</p:spPr>
        <p:txBody>
          <a:bodyPr tIns="137160" bIns="137160" anchor="b" anchorCtr="0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02305"/>
            <a:ext cx="8001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608" tIns="137160" rIns="274320" bIns="137160" rtlCol="0" anchor="t" anchorCtr="0">
            <a:normAutofit/>
          </a:bodyPr>
          <a:lstStyle>
            <a:lvl1pPr marL="0" indent="0" algn="l" defTabSz="914400" rtl="0" eaLnBrk="1" latinLnBrk="0" hangingPunct="1">
              <a:spcBef>
                <a:spcPts val="300"/>
              </a:spcBef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</p:spPr>
        <p:txBody>
          <a:bodyPr/>
          <a:lstStyle/>
          <a:p>
            <a:fld id="{E5D86F1C-4E3F-0C48-8E8F-97EB9D303679}" type="datetimeFigureOut">
              <a:rPr lang="en-US" smtClean="0"/>
              <a:t>8/28/14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3986784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4928616" y="1129553"/>
            <a:ext cx="3986784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</p:spPr>
        <p:txBody>
          <a:bodyPr tIns="137160" bIns="137160" anchor="b" anchorCtr="0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02305"/>
            <a:ext cx="8001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608" tIns="137160" rIns="274320" bIns="137160" rtlCol="0" anchor="t" anchorCtr="0">
            <a:normAutofit/>
          </a:bodyPr>
          <a:lstStyle>
            <a:lvl1pPr marL="0" indent="0" algn="l" defTabSz="914400" rtl="0" eaLnBrk="1" latinLnBrk="0" hangingPunct="1">
              <a:spcBef>
                <a:spcPts val="300"/>
              </a:spcBef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</p:spPr>
        <p:txBody>
          <a:bodyPr/>
          <a:lstStyle/>
          <a:p>
            <a:fld id="{E5D86F1C-4E3F-0C48-8E8F-97EB9D303679}" type="datetimeFigureOut">
              <a:rPr lang="en-US" smtClean="0"/>
              <a:t>8/28/14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6601968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7543800" y="1129553"/>
            <a:ext cx="1371600" cy="148132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7543800" y="2629169"/>
            <a:ext cx="1371600" cy="148132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86F1C-4E3F-0C48-8E8F-97EB9D303679}" type="datetimeFigureOut">
              <a:rPr lang="en-US" smtClean="0"/>
              <a:t>8/28/14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219A2-BA42-7548-84E0-BE732ABC0BF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87553" y="1129554"/>
            <a:ext cx="914400" cy="5533278"/>
          </a:xfrm>
        </p:spPr>
        <p:txBody>
          <a:bodyPr vert="eaVert" lIns="274320" tIns="685800" bIns="685800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17600" y="1734671"/>
            <a:ext cx="6426200" cy="4542304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86F1C-4E3F-0C48-8E8F-97EB9D303679}" type="datetimeFigureOut">
              <a:rPr lang="en-US" smtClean="0"/>
              <a:t>8/28/14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219A2-BA42-7548-84E0-BE732ABC0BF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86F1C-4E3F-0C48-8E8F-97EB9D303679}" type="datetimeFigureOut">
              <a:rPr lang="en-US" smtClean="0"/>
              <a:t>8/28/14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219A2-BA42-7548-84E0-BE732ABC0BF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5025435"/>
            <a:ext cx="8915400" cy="914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943600"/>
            <a:ext cx="8001000" cy="914400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608" tIns="91440" rIns="274320" bIns="91440" rtlCol="0" anchor="t" anchorCtr="0"/>
          <a:lstStyle>
            <a:lvl1pPr marL="0" indent="0" algn="l" defTabSz="914400" rtl="0" eaLnBrk="1" latinLnBrk="0" hangingPunct="1">
              <a:spcBef>
                <a:spcPts val="300"/>
              </a:spcBef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86F1C-4E3F-0C48-8E8F-97EB9D303679}" type="datetimeFigureOut">
              <a:rPr lang="en-US" smtClean="0"/>
              <a:t>8/28/14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7988300" cy="38862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200399"/>
            <a:ext cx="8915400" cy="2286000"/>
          </a:xfrm>
          <a:solidFill>
            <a:schemeClr val="tx2"/>
          </a:solidFill>
        </p:spPr>
        <p:txBody>
          <a:bodyPr vert="horz" lIns="1188720" tIns="45720" rIns="274320" bIns="45720" rtlCol="0" anchor="b" anchorCtr="0">
            <a:norm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5484607"/>
            <a:ext cx="8001000" cy="777240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608" tIns="91440" rIns="274320" bIns="91440" rtlCol="0" anchor="ctr" anchorCtr="0">
            <a:normAutofit/>
          </a:bodyPr>
          <a:lstStyle>
            <a:lvl1pPr marL="0" indent="0" algn="l" defTabSz="914400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 pitchFamily="18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86F1C-4E3F-0C48-8E8F-97EB9D303679}" type="datetimeFigureOut">
              <a:rPr lang="en-US" smtClean="0"/>
              <a:t>8/28/14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219A2-BA42-7548-84E0-BE732ABC0BF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17600" y="2595563"/>
            <a:ext cx="3566160" cy="368141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1800"/>
            </a:lvl6pPr>
            <a:lvl7pPr marL="2055813" indent="-344488">
              <a:defRPr sz="1800"/>
            </a:lvl7pPr>
            <a:lvl8pPr marL="2055813" indent="-344488">
              <a:defRPr sz="1800"/>
            </a:lvl8pPr>
            <a:lvl9pPr marL="2055813" indent="-344488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7534" y="2595563"/>
            <a:ext cx="3566160" cy="368141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1800"/>
            </a:lvl6pPr>
            <a:lvl7pPr marL="2055813" indent="-344488">
              <a:defRPr sz="1800"/>
            </a:lvl7pPr>
            <a:lvl8pPr marL="2055813" indent="-344488">
              <a:defRPr sz="1800"/>
            </a:lvl8pPr>
            <a:lvl9pPr marL="2055813" indent="-344488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</p:spPr>
        <p:txBody>
          <a:bodyPr/>
          <a:lstStyle/>
          <a:p>
            <a:fld id="{E5D86F1C-4E3F-0C48-8E8F-97EB9D303679}" type="datetimeFigureOut">
              <a:rPr lang="en-US" smtClean="0"/>
              <a:t>8/28/14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219A2-BA42-7548-84E0-BE732ABC0BF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588" y="2017713"/>
            <a:ext cx="3566160" cy="877887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588" y="3065929"/>
            <a:ext cx="3566160" cy="321104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1600"/>
            </a:lvl6pPr>
            <a:lvl7pPr marL="2055813" indent="-344488">
              <a:defRPr sz="1600"/>
            </a:lvl7pPr>
            <a:lvl8pPr marL="2055813" indent="-344488">
              <a:defRPr sz="1600"/>
            </a:lvl8pPr>
            <a:lvl9pPr marL="2055813" indent="-344488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47534" y="2017713"/>
            <a:ext cx="3566160" cy="877887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47534" y="3065929"/>
            <a:ext cx="3566160" cy="321104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1600"/>
            </a:lvl6pPr>
            <a:lvl7pPr marL="2055813" indent="-344488">
              <a:defRPr sz="1600"/>
            </a:lvl7pPr>
            <a:lvl8pPr marL="2055813" indent="-344488">
              <a:defRPr sz="1600"/>
            </a:lvl8pPr>
            <a:lvl9pPr marL="2055813" indent="-344488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</p:spPr>
        <p:txBody>
          <a:bodyPr/>
          <a:lstStyle/>
          <a:p>
            <a:fld id="{E5D86F1C-4E3F-0C48-8E8F-97EB9D303679}" type="datetimeFigureOut">
              <a:rPr lang="en-US" smtClean="0"/>
              <a:t>8/28/14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120588" y="188259"/>
            <a:ext cx="28956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219A2-BA42-7548-84E0-BE732ABC0BF7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1212028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5238974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212028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5238974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212028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238974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86F1C-4E3F-0C48-8E8F-97EB9D303679}" type="datetimeFigureOut">
              <a:rPr lang="en-US" smtClean="0"/>
              <a:t>8/28/14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219A2-BA42-7548-84E0-BE732ABC0BF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86F1C-4E3F-0C48-8E8F-97EB9D303679}" type="datetimeFigureOut">
              <a:rPr lang="en-US" smtClean="0"/>
              <a:t>8/28/14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219A2-BA42-7548-84E0-BE732ABC0BF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24712"/>
            <a:ext cx="8915400" cy="914400"/>
          </a:xfrm>
          <a:solidFill>
            <a:schemeClr val="tx2"/>
          </a:solidFill>
        </p:spPr>
        <p:txBody>
          <a:bodyPr vert="horz" lIns="1188720" tIns="45720" rIns="274320" bIns="45720" rtlCol="0" anchor="ctr">
            <a:norm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47534" y="2590800"/>
            <a:ext cx="3566160" cy="3686175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2000"/>
            </a:lvl6pPr>
            <a:lvl7pPr marL="2055813" indent="-344488">
              <a:defRPr sz="2000"/>
            </a:lvl7pPr>
            <a:lvl8pPr marL="2055813" indent="-344488">
              <a:defRPr sz="2000"/>
            </a:lvl8pPr>
            <a:lvl9pPr marL="2055813" indent="-344488"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00952" y="2039111"/>
            <a:ext cx="3566160" cy="4224528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608" tIns="274320" rIns="274320" bIns="274320" rtlCol="0" anchor="t" anchorCtr="0">
            <a:normAutofit/>
          </a:bodyPr>
          <a:lstStyle>
            <a:lvl1pPr marL="0" indent="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</p:spPr>
        <p:txBody>
          <a:bodyPr/>
          <a:lstStyle/>
          <a:p>
            <a:fld id="{E5D86F1C-4E3F-0C48-8E8F-97EB9D303679}" type="datetimeFigureOut">
              <a:rPr lang="en-US" smtClean="0"/>
              <a:t>8/28/14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219A2-BA42-7548-84E0-BE732ABC0BF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1123856"/>
            <a:ext cx="8913813" cy="914400"/>
          </a:xfrm>
          <a:prstGeom prst="rect">
            <a:avLst/>
          </a:prstGeom>
          <a:solidFill>
            <a:schemeClr val="tx2"/>
          </a:solidFill>
        </p:spPr>
        <p:txBody>
          <a:bodyPr vert="horz" lIns="1188720" tIns="45720" rIns="274320" bIns="45720" rtlCol="0" anchor="ctr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  <a:br>
              <a:rPr lang="en-US" dirty="0" smtClean="0"/>
            </a:br>
            <a:r>
              <a:rPr lang="en-US" dirty="0" smtClean="0"/>
              <a:t>Second level</a:t>
            </a:r>
            <a:br>
              <a:rPr lang="en-US" dirty="0" smtClean="0"/>
            </a:br>
            <a:r>
              <a:rPr lang="en-US" dirty="0" smtClean="0"/>
              <a:t>Third level</a:t>
            </a:r>
            <a:br>
              <a:rPr lang="en-US" dirty="0" smtClean="0"/>
            </a:br>
            <a:r>
              <a:rPr lang="en-US" dirty="0" smtClean="0"/>
              <a:t>Fourth level</a:t>
            </a:r>
            <a:br>
              <a:rPr lang="en-US" dirty="0" smtClean="0"/>
            </a:br>
            <a:r>
              <a:rPr lang="en-US" dirty="0" smtClean="0"/>
              <a:t>Fifth level</a:t>
            </a:r>
            <a:br>
              <a:rPr lang="en-US" dirty="0" smtClean="0"/>
            </a:br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4424" y="2595562"/>
            <a:ext cx="7610476" cy="36707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80094" y="18825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E5D86F1C-4E3F-0C48-8E8F-97EB9D303679}" type="datetimeFigureOut">
              <a:rPr lang="en-US" smtClean="0"/>
              <a:t>8/28/14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20588" y="188259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89894" y="6569075"/>
            <a:ext cx="457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1D0219A2-BA42-7548-84E0-BE732ABC0BF7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14400" y="0"/>
            <a:ext cx="7999413" cy="18288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914400" y="6675120"/>
            <a:ext cx="7999413" cy="18288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txStyles>
    <p:titleStyle>
      <a:lvl1pPr marL="0" indent="0" algn="l" defTabSz="914400" rtl="0" eaLnBrk="1" latinLnBrk="0" hangingPunct="1">
        <a:spcBef>
          <a:spcPct val="0"/>
        </a:spcBef>
        <a:buNone/>
        <a:defRPr sz="36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2000"/>
        </a:spcBef>
        <a:buClr>
          <a:schemeClr val="accent1"/>
        </a:buClr>
        <a:buFont typeface="Wingdings 2" pitchFamily="18" charset="2"/>
        <a:buChar char="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336550" algn="l" defTabSz="914400" rtl="0" eaLnBrk="1" latinLnBrk="0" hangingPunct="1">
        <a:spcBef>
          <a:spcPts val="6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035050" indent="-349250" algn="l" defTabSz="914400" rtl="0" eaLnBrk="1" latinLnBrk="0" hangingPunct="1">
        <a:spcBef>
          <a:spcPts val="600"/>
        </a:spcBef>
        <a:buClr>
          <a:schemeClr val="accent1"/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371600" indent="-336550" algn="l" defTabSz="914400" rtl="0" eaLnBrk="1" latinLnBrk="0" hangingPunct="1">
        <a:spcBef>
          <a:spcPts val="6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720850" indent="-349250" algn="l" defTabSz="914400" rtl="0" eaLnBrk="1" latinLnBrk="0" hangingPunct="1">
        <a:spcBef>
          <a:spcPts val="600"/>
        </a:spcBef>
        <a:buClr>
          <a:schemeClr val="accent1"/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055813" indent="-344488" algn="l" defTabSz="914400" rtl="0" eaLnBrk="1" latinLnBrk="0" hangingPunct="1">
        <a:spcBef>
          <a:spcPct val="200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398713" indent="-344488" algn="l" defTabSz="914400" rtl="0" eaLnBrk="1" latinLnBrk="0" hangingPunct="1">
        <a:spcBef>
          <a:spcPct val="20000"/>
        </a:spcBef>
        <a:buClr>
          <a:schemeClr val="accent1"/>
        </a:buClr>
        <a:buFont typeface="Wingdings 2" pitchFamily="18" charset="2"/>
        <a:buChar char="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743200" indent="-344488" algn="l" defTabSz="914400" rtl="0" eaLnBrk="1" latinLnBrk="0" hangingPunct="1">
        <a:spcBef>
          <a:spcPct val="200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087688" indent="-344488" algn="l" defTabSz="914400" rtl="0" eaLnBrk="1" latinLnBrk="0" hangingPunct="1">
        <a:spcBef>
          <a:spcPct val="20000"/>
        </a:spcBef>
        <a:buClr>
          <a:schemeClr val="accent1"/>
        </a:buClr>
        <a:buFont typeface="Wingdings 2" pitchFamily="18" charset="2"/>
        <a:buChar char=""/>
        <a:defRPr lang="en-US" sz="1800" kern="120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://kuler.adobe.com/%23themes/rating?time=30" TargetMode="External"/><Relationship Id="rId3" Type="http://schemas.openxmlformats.org/officeDocument/2006/relationships/hyperlink" Target="http://colorschemedesigner.com/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4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6.gi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ontsquirrel.com/" TargetMode="External"/><Relationship Id="rId4" Type="http://schemas.openxmlformats.org/officeDocument/2006/relationships/hyperlink" Target="http://ifontyou.com/" TargetMode="External"/><Relationship Id="rId5" Type="http://schemas.openxmlformats.org/officeDocument/2006/relationships/hyperlink" Target="http://fontawesome.io/" TargetMode="External"/><Relationship Id="rId6" Type="http://schemas.openxmlformats.org/officeDocument/2006/relationships/hyperlink" Target="http://fortawesome.github.io/Font-Awesome/cheatsheet/" TargetMode="External"/><Relationship Id="rId7" Type="http://schemas.openxmlformats.org/officeDocument/2006/relationships/hyperlink" Target="https://github.com/blakeperdue/ios7-wireframe-kit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kuler.adobe.com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jp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jpg"/><Relationship Id="rId3" Type="http://schemas.openxmlformats.org/officeDocument/2006/relationships/image" Target="../media/image8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9.jpg"/><Relationship Id="rId3" Type="http://schemas.openxmlformats.org/officeDocument/2006/relationships/image" Target="../media/image1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Design in </a:t>
            </a:r>
            <a:r>
              <a:rPr lang="en-US" dirty="0" smtClean="0"/>
              <a:t>21 minutes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Just the very basics.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77761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msnbc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1290" y="196138"/>
            <a:ext cx="7452462" cy="6465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6225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Color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pPr marL="285750" indent="-285750">
              <a:buFont typeface="Arial"/>
              <a:buChar char="•"/>
            </a:pPr>
            <a:endParaRPr lang="en-US" dirty="0"/>
          </a:p>
        </p:txBody>
      </p:sp>
      <p:pic>
        <p:nvPicPr>
          <p:cNvPr id="6" name="Picture Placeholder 5" descr="color.jpg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68" b="1756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0160084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CMYK or RGB?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CMYK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For Print</a:t>
            </a:r>
          </a:p>
          <a:p>
            <a:r>
              <a:rPr lang="en-US" dirty="0" smtClean="0"/>
              <a:t>Pigment</a:t>
            </a:r>
          </a:p>
          <a:p>
            <a:r>
              <a:rPr lang="en-US" dirty="0" smtClean="0"/>
              <a:t>DO NOT USE IN CLASS!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RGB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 smtClean="0"/>
              <a:t>For Screens</a:t>
            </a:r>
          </a:p>
          <a:p>
            <a:r>
              <a:rPr lang="en-US" dirty="0" smtClean="0"/>
              <a:t>Light</a:t>
            </a:r>
          </a:p>
          <a:p>
            <a:r>
              <a:rPr lang="en-US" dirty="0" smtClean="0"/>
              <a:t>ALWAYS USE IN CLASS!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147933" y="5295201"/>
            <a:ext cx="7077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WE  WILL NEVER USE OR SPEAK OF CMYK IN THIS CLASS AGAIN!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84332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Color Wheel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 descr="colorwheel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8142" y="548177"/>
            <a:ext cx="4477258" cy="4477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7513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Color Scheme Selection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u="sng" dirty="0">
                <a:hlinkClick r:id="rId2"/>
              </a:rPr>
              <a:t>http://kuler.adobe.com/#themes/rating?time=30</a:t>
            </a:r>
            <a:endParaRPr lang="en-US" dirty="0"/>
          </a:p>
          <a:p>
            <a:r>
              <a:rPr lang="en-US" dirty="0">
                <a:hlinkClick r:id="rId3"/>
              </a:rPr>
              <a:t>http://colorschemedesigner.com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Image Selection in Photoshop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64434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Design: Type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Readability</a:t>
            </a:r>
          </a:p>
          <a:p>
            <a:r>
              <a:rPr lang="en-US" dirty="0" smtClean="0"/>
              <a:t>Relationships</a:t>
            </a:r>
          </a:p>
          <a:p>
            <a:r>
              <a:rPr lang="en-US" dirty="0" smtClean="0"/>
              <a:t>Types of Type (Fonts</a:t>
            </a:r>
          </a:p>
          <a:p>
            <a:r>
              <a:rPr lang="en-US" dirty="0" smtClean="0"/>
              <a:t>Type on the web</a:t>
            </a:r>
            <a:endParaRPr lang="en-US" dirty="0"/>
          </a:p>
        </p:txBody>
      </p:sp>
      <p:pic>
        <p:nvPicPr>
          <p:cNvPr id="6" name="Picture Placeholder 5" descr="typo-high-res-typography-wallpaper-for-inspiration.jpg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97" b="29641"/>
          <a:stretch/>
        </p:blipFill>
        <p:spPr/>
      </p:pic>
    </p:spTree>
    <p:extLst>
      <p:ext uri="{BB962C8B-B14F-4D97-AF65-F5344CB8AC3E}">
        <p14:creationId xmlns:p14="http://schemas.microsoft.com/office/powerpoint/2010/main" val="16454012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Readability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Type has multiple purposes but the most important is readability. The ability for a reader to easily read and understand the text.</a:t>
            </a:r>
          </a:p>
          <a:p>
            <a:endParaRPr lang="en-US" dirty="0"/>
          </a:p>
          <a:p>
            <a:r>
              <a:rPr lang="en-US" dirty="0" smtClean="0"/>
              <a:t>Contributors/Distractors</a:t>
            </a:r>
          </a:p>
          <a:p>
            <a:r>
              <a:rPr lang="en-US" dirty="0" smtClean="0"/>
              <a:t>Size, color, texture, light, font, weight, relationship etc.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89818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Conflicting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>
          <a:xfrm>
            <a:off x="1114424" y="2595562"/>
            <a:ext cx="7610476" cy="1420551"/>
          </a:xfrm>
        </p:spPr>
        <p:txBody>
          <a:bodyPr/>
          <a:lstStyle/>
          <a:p>
            <a:r>
              <a:rPr lang="en-US" dirty="0"/>
              <a:t>When you combine type faces that are similar but not the same. This makes the page less interesting because it is not concordant.</a:t>
            </a:r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738990" y="4496674"/>
            <a:ext cx="46220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Times New Roman"/>
                <a:cs typeface="Times New Roman"/>
              </a:rPr>
              <a:t>Times New Roman</a:t>
            </a:r>
            <a:endParaRPr lang="en-US" sz="2800" dirty="0">
              <a:latin typeface="Times New Roman"/>
              <a:cs typeface="Times New Roman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728691" y="5491132"/>
            <a:ext cx="46220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Palatino"/>
                <a:cs typeface="Palatino"/>
              </a:rPr>
              <a:t>Palatino</a:t>
            </a:r>
            <a:endParaRPr lang="en-US" sz="2800" dirty="0">
              <a:latin typeface="Palatino"/>
              <a:cs typeface="Palatino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328265" y="4655264"/>
            <a:ext cx="80085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 smtClean="0">
                <a:latin typeface="Times New Roman"/>
                <a:cs typeface="Times New Roman"/>
              </a:rPr>
              <a:t>&amp;</a:t>
            </a:r>
            <a:endParaRPr lang="en-US" sz="66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377611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Contrasting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914400" y="3034553"/>
            <a:ext cx="3142414" cy="3823447"/>
          </a:xfrm>
        </p:spPr>
        <p:txBody>
          <a:bodyPr/>
          <a:lstStyle/>
          <a:p>
            <a:r>
              <a:rPr lang="en-US" dirty="0"/>
              <a:t>When you combine separate typefaces that are distinct and different from each other. The best designs have contrast and this includes font. </a:t>
            </a:r>
          </a:p>
          <a:p>
            <a:endParaRPr lang="en-US" dirty="0"/>
          </a:p>
        </p:txBody>
      </p:sp>
      <p:pic>
        <p:nvPicPr>
          <p:cNvPr id="4" name="Content Placeholder 3" descr="4714686053_8a523f4c98_b.jpg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0128" r="-110128"/>
          <a:stretch>
            <a:fillRect/>
          </a:stretch>
        </p:blipFill>
        <p:spPr>
          <a:xfrm>
            <a:off x="0" y="251617"/>
            <a:ext cx="13643668" cy="6579925"/>
          </a:xfrm>
        </p:spPr>
      </p:pic>
    </p:spTree>
    <p:extLst>
      <p:ext uri="{BB962C8B-B14F-4D97-AF65-F5344CB8AC3E}">
        <p14:creationId xmlns:p14="http://schemas.microsoft.com/office/powerpoint/2010/main" val="34686474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Type Categories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Remember them in groups of two:</a:t>
            </a:r>
          </a:p>
          <a:p>
            <a:r>
              <a:rPr lang="en-US" dirty="0" smtClean="0"/>
              <a:t>Old/Modern, Serif/Sans, Script/Decorative</a:t>
            </a:r>
            <a:endParaRPr lang="en-US" dirty="0"/>
          </a:p>
        </p:txBody>
      </p:sp>
      <p:pic>
        <p:nvPicPr>
          <p:cNvPr id="5" name="Picture Placeholder 4" descr="fonts.gif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5648" r="-35648"/>
          <a:stretch>
            <a:fillRect/>
          </a:stretch>
        </p:blipFill>
        <p:spPr>
          <a:xfrm>
            <a:off x="-251696" y="265216"/>
            <a:ext cx="9784895" cy="4760219"/>
          </a:xfrm>
        </p:spPr>
      </p:pic>
    </p:spTree>
    <p:extLst>
      <p:ext uri="{BB962C8B-B14F-4D97-AF65-F5344CB8AC3E}">
        <p14:creationId xmlns:p14="http://schemas.microsoft.com/office/powerpoint/2010/main" val="7678343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Solving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Visual or Design Element:</a:t>
            </a:r>
          </a:p>
          <a:p>
            <a:pPr lvl="1"/>
            <a:r>
              <a:rPr lang="en-US" dirty="0"/>
              <a:t>A</a:t>
            </a:r>
            <a:r>
              <a:rPr lang="en-US" dirty="0" smtClean="0"/>
              <a:t>nything </a:t>
            </a:r>
            <a:r>
              <a:rPr lang="en-US" dirty="0"/>
              <a:t>on the page as well as the lack of anything (space</a:t>
            </a:r>
            <a:r>
              <a:rPr lang="en-US" dirty="0" smtClean="0"/>
              <a:t>). </a:t>
            </a:r>
          </a:p>
          <a:p>
            <a:pPr lvl="1"/>
            <a:r>
              <a:rPr lang="en-US" dirty="0" smtClean="0"/>
              <a:t>Images</a:t>
            </a:r>
            <a:r>
              <a:rPr lang="en-US" dirty="0"/>
              <a:t>, text, lines, shapes, graphics, spacing, etc. 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Design is about: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Communication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Creating Interest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Solving Problems</a:t>
            </a:r>
          </a:p>
          <a:p>
            <a:pPr marL="285750" indent="-285750">
              <a:buFont typeface="Arial"/>
              <a:buChar char="•"/>
            </a:pPr>
            <a:endParaRPr lang="en-US" dirty="0" smtClean="0"/>
          </a:p>
          <a:p>
            <a:pPr marL="285750" indent="-285750">
              <a:buFont typeface="Arial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09860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My Rules	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Never use more than three fonts and two is probably enough</a:t>
            </a:r>
          </a:p>
          <a:p>
            <a:r>
              <a:rPr lang="en-US" dirty="0" smtClean="0"/>
              <a:t>Never use more than one serif font</a:t>
            </a:r>
          </a:p>
          <a:p>
            <a:r>
              <a:rPr lang="en-US" dirty="0" smtClean="0"/>
              <a:t>Never use more than one san serif font</a:t>
            </a:r>
          </a:p>
          <a:p>
            <a:r>
              <a:rPr lang="en-US" dirty="0" smtClean="0"/>
              <a:t>Never use more than one decorative font and only in limited doses</a:t>
            </a:r>
          </a:p>
          <a:p>
            <a:r>
              <a:rPr lang="en-US" dirty="0" smtClean="0"/>
              <a:t>Typically, I choose one Serif, one san and call it a style!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82624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Must Haves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3185" y="2595562"/>
            <a:ext cx="8960815" cy="3670767"/>
          </a:xfrm>
        </p:spPr>
        <p:txBody>
          <a:bodyPr/>
          <a:lstStyle/>
          <a:p>
            <a:r>
              <a:rPr lang="en-US" dirty="0"/>
              <a:t>Color: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kuler.adobe.com</a:t>
            </a:r>
            <a:endParaRPr lang="en-US" dirty="0" smtClean="0"/>
          </a:p>
          <a:p>
            <a:r>
              <a:rPr lang="en-US" dirty="0"/>
              <a:t>Fonts: </a:t>
            </a:r>
            <a:r>
              <a:rPr lang="en-US" dirty="0">
                <a:hlinkClick r:id="rId3"/>
              </a:rPr>
              <a:t>http://www.fontsquirrel.com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r>
              <a:rPr lang="en-US" dirty="0"/>
              <a:t>Font Combos: </a:t>
            </a:r>
            <a:r>
              <a:rPr lang="en-US" dirty="0">
                <a:hlinkClick r:id="rId4"/>
              </a:rPr>
              <a:t>http://ifontyou.com</a:t>
            </a:r>
            <a:r>
              <a:rPr lang="en-US" dirty="0" smtClean="0">
                <a:hlinkClick r:id="rId4"/>
              </a:rPr>
              <a:t>/</a:t>
            </a:r>
            <a:endParaRPr lang="en-US" dirty="0" smtClean="0"/>
          </a:p>
          <a:p>
            <a:r>
              <a:rPr lang="en-US" dirty="0"/>
              <a:t>Icons: </a:t>
            </a:r>
            <a:r>
              <a:rPr lang="en-US" dirty="0">
                <a:hlinkClick r:id="rId5"/>
              </a:rPr>
              <a:t>http://fontawesome.io</a:t>
            </a:r>
            <a:r>
              <a:rPr lang="en-US" dirty="0" smtClean="0">
                <a:hlinkClick r:id="rId5"/>
              </a:rPr>
              <a:t>/</a:t>
            </a:r>
            <a:endParaRPr lang="en-US" dirty="0" smtClean="0"/>
          </a:p>
          <a:p>
            <a:pPr lvl="1"/>
            <a:r>
              <a:rPr lang="en-US" dirty="0">
                <a:hlinkClick r:id="rId6"/>
              </a:rPr>
              <a:t>http://fortawesome.github.io/Font-Awesome/cheatsheet</a:t>
            </a:r>
            <a:r>
              <a:rPr lang="en-US" dirty="0" smtClean="0">
                <a:hlinkClick r:id="rId6"/>
              </a:rPr>
              <a:t>/</a:t>
            </a:r>
            <a:endParaRPr lang="en-US" dirty="0" smtClean="0"/>
          </a:p>
          <a:p>
            <a:r>
              <a:rPr lang="en-US" dirty="0" err="1" smtClean="0"/>
              <a:t>Wireframing</a:t>
            </a:r>
            <a:r>
              <a:rPr lang="en-US" dirty="0"/>
              <a:t>: </a:t>
            </a:r>
            <a:r>
              <a:rPr lang="en-US" dirty="0">
                <a:hlinkClick r:id="rId7"/>
              </a:rPr>
              <a:t>https://github.com/blakeperdue/ios7-wireframe-</a:t>
            </a:r>
            <a:r>
              <a:rPr lang="en-US" dirty="0" smtClean="0">
                <a:hlinkClick r:id="rId7"/>
              </a:rPr>
              <a:t>kit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92648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CRAP Design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C.R.A.P: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Contrast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Repetition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Alignment 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Proximity</a:t>
            </a:r>
            <a:endParaRPr lang="en-US" dirty="0"/>
          </a:p>
          <a:p>
            <a:endParaRPr lang="en-US" dirty="0" smtClean="0"/>
          </a:p>
          <a:p>
            <a:pPr marL="285750" indent="-285750">
              <a:buFont typeface="Arial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42453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Contrast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Use colors, shapes, sizes</a:t>
            </a:r>
            <a:r>
              <a:rPr lang="en-US" dirty="0" smtClean="0"/>
              <a:t>, fonts, </a:t>
            </a:r>
            <a:r>
              <a:rPr lang="en-US" dirty="0"/>
              <a:t>space and imagery to create contrast in design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/>
              <a:t>Avoid colors and typefaces that are similar. </a:t>
            </a:r>
          </a:p>
          <a:p>
            <a:endParaRPr lang="en-US" dirty="0" smtClean="0"/>
          </a:p>
          <a:p>
            <a:pPr marL="285750" indent="-285750">
              <a:buFont typeface="Arial"/>
              <a:buChar char="•"/>
            </a:pPr>
            <a:endParaRPr lang="en-US" dirty="0"/>
          </a:p>
        </p:txBody>
      </p:sp>
      <p:pic>
        <p:nvPicPr>
          <p:cNvPr id="10" name="Picture Placeholder 9" descr="Caviar.png"/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34" t="1097" r="21155" b="8729"/>
          <a:stretch/>
        </p:blipFill>
        <p:spPr>
          <a:xfrm>
            <a:off x="7543800" y="2628900"/>
            <a:ext cx="1371600" cy="1481138"/>
          </a:xfrm>
        </p:spPr>
      </p:pic>
      <p:pic>
        <p:nvPicPr>
          <p:cNvPr id="14" name="Picture Placeholder 13" descr="ipod.png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29" b="22075"/>
          <a:stretch/>
        </p:blipFill>
        <p:spPr/>
      </p:pic>
      <p:pic>
        <p:nvPicPr>
          <p:cNvPr id="16" name="Picture Placeholder 15" descr="high-contrast.jpg"/>
          <p:cNvPicPr>
            <a:picLocks noGrp="1" noChangeAspect="1"/>
          </p:cNvPicPr>
          <p:nvPr>
            <p:ph type="pic" sz="quarter" idx="1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19" r="2061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2777515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ppl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642" y="109452"/>
            <a:ext cx="8209913" cy="6748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2220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Repetition</a:t>
            </a:r>
            <a:endParaRPr lang="en-US" dirty="0"/>
          </a:p>
        </p:txBody>
      </p:sp>
      <p:sp>
        <p:nvSpPr>
          <p:cNvPr id="10" name="Subtitle 9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Repeat visual elements throughout the </a:t>
            </a:r>
            <a:r>
              <a:rPr lang="en-US" dirty="0" smtClean="0"/>
              <a:t>design</a:t>
            </a:r>
          </a:p>
          <a:p>
            <a:r>
              <a:rPr lang="en-US" dirty="0" smtClean="0"/>
              <a:t>Communicates </a:t>
            </a:r>
            <a:r>
              <a:rPr lang="en-US" dirty="0"/>
              <a:t>consistency </a:t>
            </a:r>
            <a:r>
              <a:rPr lang="en-US" dirty="0" smtClean="0"/>
              <a:t>and brand  </a:t>
            </a:r>
            <a:endParaRPr lang="en-US" dirty="0"/>
          </a:p>
        </p:txBody>
      </p:sp>
      <p:pic>
        <p:nvPicPr>
          <p:cNvPr id="9" name="Picture Placeholder 8" descr="keane_under_the_iron_sun.jpg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2778" r="-52778"/>
          <a:stretch>
            <a:fillRect/>
          </a:stretch>
        </p:blipFill>
        <p:spPr>
          <a:xfrm>
            <a:off x="-296579" y="225314"/>
            <a:ext cx="9847014" cy="4790439"/>
          </a:xfrm>
        </p:spPr>
      </p:pic>
    </p:spTree>
    <p:extLst>
      <p:ext uri="{BB962C8B-B14F-4D97-AF65-F5344CB8AC3E}">
        <p14:creationId xmlns:p14="http://schemas.microsoft.com/office/powerpoint/2010/main" val="26761462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wc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26237"/>
            <a:ext cx="5191168" cy="6826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9337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Alignment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Where’s my boat?</a:t>
            </a:r>
            <a:endParaRPr lang="en-US" dirty="0"/>
          </a:p>
        </p:txBody>
      </p:sp>
      <p:pic>
        <p:nvPicPr>
          <p:cNvPr id="7" name="Content Placeholder 6" descr="michaelfreimuth23.jpg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64" b="4964"/>
          <a:stretch>
            <a:fillRect/>
          </a:stretch>
        </p:blipFill>
        <p:spPr/>
      </p:pic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Dock 4, Slip 20.</a:t>
            </a:r>
            <a:endParaRPr lang="en-US" dirty="0"/>
          </a:p>
        </p:txBody>
      </p:sp>
      <p:pic>
        <p:nvPicPr>
          <p:cNvPr id="8" name="Content Placeholder 7" descr="boat_dock.jpg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3190" r="-3319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5420914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Proximity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Similar Items Closer, Different farther apart. </a:t>
            </a:r>
          </a:p>
          <a:p>
            <a:endParaRPr lang="en-US" dirty="0"/>
          </a:p>
        </p:txBody>
      </p:sp>
      <p:pic>
        <p:nvPicPr>
          <p:cNvPr id="6" name="Picture Placeholder 5" descr="SortingSmall.jpg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" b="166"/>
          <a:stretch>
            <a:fillRect/>
          </a:stretch>
        </p:blipFill>
        <p:spPr/>
      </p:pic>
      <p:pic>
        <p:nvPicPr>
          <p:cNvPr id="7" name="Picture Placeholder 6" descr="nuts.jpg"/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" b="16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967200563"/>
      </p:ext>
    </p:extLst>
  </p:cSld>
  <p:clrMapOvr>
    <a:masterClrMapping/>
  </p:clrMapOvr>
</p:sld>
</file>

<file path=ppt/theme/theme1.xml><?xml version="1.0" encoding="utf-8"?>
<a:theme xmlns:a="http://schemas.openxmlformats.org/drawingml/2006/main" name="SKlightblue">
  <a:themeElements>
    <a:clrScheme name="UNC Blue">
      <a:dk1>
        <a:sysClr val="windowText" lastClr="000000"/>
      </a:dk1>
      <a:lt1>
        <a:sysClr val="window" lastClr="FFFFFF"/>
      </a:lt1>
      <a:dk2>
        <a:srgbClr val="004080"/>
      </a:dk2>
      <a:lt2>
        <a:srgbClr val="ACCBF9"/>
      </a:lt2>
      <a:accent1>
        <a:srgbClr val="629DD1"/>
      </a:accent1>
      <a:accent2>
        <a:srgbClr val="297FD5"/>
      </a:accent2>
      <a:accent3>
        <a:srgbClr val="7F8FA9"/>
      </a:accent3>
      <a:accent4>
        <a:srgbClr val="4A66AC"/>
      </a:accent4>
      <a:accent5>
        <a:srgbClr val="5AA2AE"/>
      </a:accent5>
      <a:accent6>
        <a:srgbClr val="9D90A0"/>
      </a:accent6>
      <a:hlink>
        <a:srgbClr val="0080FF"/>
      </a:hlink>
      <a:folHlink>
        <a:srgbClr val="3EBBF0"/>
      </a:folHlink>
    </a:clrScheme>
    <a:fontScheme name="Perception">
      <a:majorFont>
        <a:latin typeface="Century Gothic"/>
        <a:ea typeface=""/>
        <a:cs typeface=""/>
        <a:font script="Jpan" typeface="メイリオ"/>
        <a:font script="Hans" typeface="宋体"/>
        <a:font script="Hant" typeface="新細明體"/>
      </a:majorFont>
      <a:minorFont>
        <a:latin typeface="Century Gothic"/>
        <a:ea typeface=""/>
        <a:cs typeface=""/>
        <a:font script="Jpan" typeface="メイリオ"/>
        <a:font script="Hans" typeface="宋体"/>
        <a:font script="Hant" typeface="新細明體"/>
      </a:minorFont>
    </a:fontScheme>
    <a:fmtScheme name="Perception">
      <a:fillStyleLst>
        <a:solidFill>
          <a:schemeClr val="phClr"/>
        </a:solidFill>
        <a:solidFill>
          <a:schemeClr val="phClr">
            <a:shade val="90000"/>
          </a:schemeClr>
        </a:solidFill>
        <a:solidFill>
          <a:schemeClr val="phClr">
            <a:shade val="80000"/>
          </a:schemeClr>
        </a:soli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>
              <a:alpha val="8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bliqueTopRight"/>
            <a:lightRig rig="threePt" dir="tl"/>
          </a:scene3d>
          <a:sp3d>
            <a:bevelT w="25400" h="25400"/>
          </a:sp3d>
        </a:effectStyle>
        <a:effectStyle>
          <a:effectLst/>
          <a:scene3d>
            <a:camera prst="perspectiveFront" fov="4200000"/>
            <a:lightRig rig="balanced" dir="tl">
              <a:rot lat="0" lon="0" rev="18600000"/>
            </a:lightRig>
          </a:scene3d>
          <a:sp3d prstMaterial="metal">
            <a:bevelT w="63500" h="50800" prst="angle"/>
          </a:sp3d>
        </a:effectStyle>
      </a:effectStyleLst>
      <a:bgFillStyleLst>
        <a:solidFill>
          <a:schemeClr val="phClr">
            <a:tint val="90000"/>
          </a:schemeClr>
        </a:solidFill>
        <a:solidFill>
          <a:schemeClr val="phClr">
            <a:tint val="50000"/>
          </a:schemeClr>
        </a:solidFill>
        <a:solidFill>
          <a:schemeClr val="phClr">
            <a:shade val="60000"/>
          </a:schemeClr>
        </a:soli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SKlightblue.thmx</Template>
  <TotalTime>7</TotalTime>
  <Words>435</Words>
  <Application>Microsoft Macintosh PowerPoint</Application>
  <PresentationFormat>On-screen Show (4:3)</PresentationFormat>
  <Paragraphs>78</Paragraphs>
  <Slides>21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SKlightblue</vt:lpstr>
      <vt:lpstr>Design in 21 minutes</vt:lpstr>
      <vt:lpstr>Problem Solving</vt:lpstr>
      <vt:lpstr>CRAP Design</vt:lpstr>
      <vt:lpstr>Contrast</vt:lpstr>
      <vt:lpstr>PowerPoint Presentation</vt:lpstr>
      <vt:lpstr>Repetition</vt:lpstr>
      <vt:lpstr>PowerPoint Presentation</vt:lpstr>
      <vt:lpstr>Alignment</vt:lpstr>
      <vt:lpstr>Proximity</vt:lpstr>
      <vt:lpstr>PowerPoint Presentation</vt:lpstr>
      <vt:lpstr>Color</vt:lpstr>
      <vt:lpstr>CMYK or RGB?</vt:lpstr>
      <vt:lpstr>Color Wheel</vt:lpstr>
      <vt:lpstr>Color Scheme Selection</vt:lpstr>
      <vt:lpstr>Design: Type</vt:lpstr>
      <vt:lpstr>Readability</vt:lpstr>
      <vt:lpstr>Conflicting</vt:lpstr>
      <vt:lpstr>Contrasting</vt:lpstr>
      <vt:lpstr>Type Categories</vt:lpstr>
      <vt:lpstr>My Rules </vt:lpstr>
      <vt:lpstr>Must Haves</vt:lpstr>
    </vt:vector>
  </TitlesOfParts>
  <Company>UNC-Chapel Hill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 in 19mins</dc:title>
  <dc:creator>School of Journalism</dc:creator>
  <cp:lastModifiedBy>School of Journalism</cp:lastModifiedBy>
  <cp:revision>5</cp:revision>
  <dcterms:created xsi:type="dcterms:W3CDTF">2014-08-28T10:55:33Z</dcterms:created>
  <dcterms:modified xsi:type="dcterms:W3CDTF">2014-08-28T11:06:07Z</dcterms:modified>
</cp:coreProperties>
</file>